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6"/>
  </p:notesMasterIdLst>
  <p:sldIdLst>
    <p:sldId id="259" r:id="rId3"/>
    <p:sldId id="282" r:id="rId4"/>
    <p:sldId id="260" r:id="rId5"/>
    <p:sldId id="258" r:id="rId6"/>
    <p:sldId id="284" r:id="rId7"/>
    <p:sldId id="262" r:id="rId8"/>
    <p:sldId id="309" r:id="rId9"/>
    <p:sldId id="310" r:id="rId10"/>
    <p:sldId id="311" r:id="rId11"/>
    <p:sldId id="312" r:id="rId12"/>
    <p:sldId id="286" r:id="rId13"/>
    <p:sldId id="263" r:id="rId14"/>
    <p:sldId id="269" r:id="rId15"/>
    <p:sldId id="268" r:id="rId16"/>
    <p:sldId id="285" r:id="rId17"/>
    <p:sldId id="287" r:id="rId18"/>
    <p:sldId id="289" r:id="rId19"/>
    <p:sldId id="288" r:id="rId20"/>
    <p:sldId id="290" r:id="rId21"/>
    <p:sldId id="306" r:id="rId22"/>
    <p:sldId id="291" r:id="rId23"/>
    <p:sldId id="292" r:id="rId24"/>
    <p:sldId id="273" r:id="rId25"/>
    <p:sldId id="294" r:id="rId26"/>
    <p:sldId id="295" r:id="rId27"/>
    <p:sldId id="296" r:id="rId28"/>
    <p:sldId id="297" r:id="rId29"/>
    <p:sldId id="298" r:id="rId30"/>
    <p:sldId id="299" r:id="rId31"/>
    <p:sldId id="300" r:id="rId32"/>
    <p:sldId id="302" r:id="rId33"/>
    <p:sldId id="301" r:id="rId34"/>
    <p:sldId id="303" r:id="rId35"/>
    <p:sldId id="304" r:id="rId36"/>
    <p:sldId id="305" r:id="rId37"/>
    <p:sldId id="274" r:id="rId38"/>
    <p:sldId id="307" r:id="rId39"/>
    <p:sldId id="308" r:id="rId40"/>
    <p:sldId id="280" r:id="rId41"/>
    <p:sldId id="281" r:id="rId42"/>
    <p:sldId id="265" r:id="rId43"/>
    <p:sldId id="266" r:id="rId44"/>
    <p:sldId id="267" r:id="rId45"/>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309"/>
            <p14:sldId id="310"/>
            <p14:sldId id="311"/>
            <p14:sldId id="312"/>
            <p14:sldId id="286"/>
            <p14:sldId id="263"/>
            <p14:sldId id="269"/>
            <p14:sldId id="268"/>
            <p14:sldId id="285"/>
            <p14:sldId id="287"/>
            <p14:sldId id="289"/>
            <p14:sldId id="288"/>
            <p14:sldId id="290"/>
            <p14:sldId id="306"/>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100" d="100"/>
          <a:sy n="100" d="100"/>
        </p:scale>
        <p:origin x="573" y="39"/>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5/22/17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36</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41</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42</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43</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12</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13</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15</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AgXcyf2Ta_A"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5.jpeg"/><Relationship Id="rId4" Type="http://schemas.openxmlformats.org/officeDocument/2006/relationships/image" Target="../media/image44.tiff"/></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0.tiff"/></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3.jpg"/><Relationship Id="rId5" Type="http://schemas.openxmlformats.org/officeDocument/2006/relationships/image" Target="../media/image35.png"/><Relationship Id="rId4" Type="http://schemas.openxmlformats.org/officeDocument/2006/relationships/hyperlink" Target="https://bitbucket.org/lavag/labview-task-manag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VIs Throwing Random Errors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816" y="2141194"/>
            <a:ext cx="2532018" cy="1315137"/>
          </a:xfrm>
        </p:spPr>
      </p:pic>
      <p:sp>
        <p:nvSpPr>
          <p:cNvPr id="4" name="Text Placeholder 3"/>
          <p:cNvSpPr>
            <a:spLocks noGrp="1"/>
          </p:cNvSpPr>
          <p:nvPr>
            <p:ph type="body" sz="quarter" idx="10"/>
          </p:nvPr>
        </p:nvSpPr>
        <p:spPr/>
        <p:txBody>
          <a:bodyPr/>
          <a:lstStyle/>
          <a:p>
            <a:r>
              <a:rPr lang="en-US" dirty="0"/>
              <a:t> … and no easy way to get to them</a:t>
            </a:r>
          </a:p>
        </p:txBody>
      </p:sp>
      <p:sp>
        <p:nvSpPr>
          <p:cNvPr id="16" name="TextBox 15"/>
          <p:cNvSpPr txBox="1"/>
          <p:nvPr/>
        </p:nvSpPr>
        <p:spPr>
          <a:xfrm>
            <a:off x="3628354" y="3509630"/>
            <a:ext cx="1880942" cy="338554"/>
          </a:xfrm>
          <a:prstGeom prst="rect">
            <a:avLst/>
          </a:prstGeom>
          <a:solidFill>
            <a:schemeClr val="accent1">
              <a:lumMod val="20000"/>
              <a:lumOff val="80000"/>
            </a:schemeClr>
          </a:solidFill>
        </p:spPr>
        <p:txBody>
          <a:bodyPr wrap="square" lIns="0" rIns="0" rtlCol="0">
            <a:spAutoFit/>
          </a:bodyPr>
          <a:lstStyle/>
          <a:p>
            <a:r>
              <a:rPr lang="en-US" sz="1600" dirty="0"/>
              <a:t>Oh </a:t>
            </a:r>
            <a:r>
              <a:rPr lang="en-US" sz="1600" b="1" dirty="0"/>
              <a:t>THAT’s</a:t>
            </a:r>
            <a:r>
              <a:rPr lang="en-US" sz="1600" dirty="0"/>
              <a:t> helpful!</a:t>
            </a:r>
          </a:p>
        </p:txBody>
      </p:sp>
    </p:spTree>
    <p:extLst>
      <p:ext uri="{BB962C8B-B14F-4D97-AF65-F5344CB8AC3E}">
        <p14:creationId xmlns:p14="http://schemas.microsoft.com/office/powerpoint/2010/main" val="202640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tretch/>
        </p:blipFill>
        <p:spPr>
          <a:xfrm rot="16200000">
            <a:off x="6945333" y="-221791"/>
            <a:ext cx="1420238" cy="2412460"/>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72183640"/>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a:t>
                      </a:r>
                      <a:r>
                        <a:rPr lang="en-US" dirty="0" smtClean="0"/>
                        <a:t>LabVIEW </a:t>
                      </a:r>
                      <a:r>
                        <a:rPr lang="en-US" dirty="0"/>
                        <a:t>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Often forgotten, overlooked</a:t>
            </a:r>
            <a:endParaRPr lang="en-US" dirty="0"/>
          </a:p>
        </p:txBody>
      </p:sp>
      <p:sp>
        <p:nvSpPr>
          <p:cNvPr id="4" name="Content Placeholder 2"/>
          <p:cNvSpPr>
            <a:spLocks noGrp="1"/>
          </p:cNvSpPr>
          <p:nvPr>
            <p:ph idx="1"/>
          </p:nvPr>
        </p:nvSpPr>
        <p:spPr>
          <a:xfrm>
            <a:off x="454025" y="1194319"/>
            <a:ext cx="5761038" cy="3209406"/>
          </a:xfrm>
        </p:spPr>
        <p:txBody>
          <a:bodyPr/>
          <a:lstStyle/>
          <a:p>
            <a:pPr marL="0" indent="0">
              <a:buNone/>
            </a:pPr>
            <a:r>
              <a:rPr lang="en-US" sz="2000" dirty="0" smtClean="0"/>
              <a:t>Suspend when called</a:t>
            </a:r>
          </a:p>
          <a:p>
            <a:r>
              <a:rPr lang="en-US" dirty="0" smtClean="0"/>
              <a:t>Access this from “</a:t>
            </a:r>
            <a:r>
              <a:rPr lang="en-US" dirty="0" err="1" smtClean="0"/>
              <a:t>SubVI</a:t>
            </a:r>
            <a:r>
              <a:rPr lang="en-US" dirty="0" smtClean="0"/>
              <a:t> Node Setup”</a:t>
            </a:r>
          </a:p>
          <a:p>
            <a:r>
              <a:rPr lang="en-US" dirty="0" smtClean="0"/>
              <a:t>Suspends a </a:t>
            </a:r>
            <a:r>
              <a:rPr lang="en-US" dirty="0" err="1" smtClean="0"/>
              <a:t>subVI</a:t>
            </a:r>
            <a:r>
              <a:rPr lang="en-US" dirty="0" smtClean="0"/>
              <a:t> when called and waits for user interaction</a:t>
            </a:r>
          </a:p>
          <a:p>
            <a:pPr lvl="1"/>
            <a:r>
              <a:rPr lang="en-US" dirty="0" smtClean="0"/>
              <a:t>Allows changes to input values, then re-execute</a:t>
            </a:r>
          </a:p>
          <a:p>
            <a:pPr lvl="1"/>
            <a:r>
              <a:rPr lang="en-US" dirty="0" smtClean="0"/>
              <a:t>Allows changing the output, then return to caller</a:t>
            </a:r>
          </a:p>
          <a:p>
            <a:r>
              <a:rPr lang="en-US" dirty="0" smtClean="0"/>
              <a:t>A poor-man’s (yet extremely effective) unit testing</a:t>
            </a:r>
          </a:p>
          <a:p>
            <a:r>
              <a:rPr lang="en-US" dirty="0" smtClean="0"/>
              <a:t>Video Demo: </a:t>
            </a:r>
            <a:r>
              <a:rPr lang="en-US" dirty="0" smtClean="0">
                <a:hlinkClick r:id="rId2"/>
              </a:rPr>
              <a:t>https://youtu.be/AgXcyf2Ta_A</a:t>
            </a:r>
            <a:endParaRPr lang="en-US" dirty="0"/>
          </a:p>
        </p:txBody>
      </p:sp>
      <p:sp>
        <p:nvSpPr>
          <p:cNvPr id="8" name="Text Placeholder 7"/>
          <p:cNvSpPr>
            <a:spLocks noGrp="1"/>
          </p:cNvSpPr>
          <p:nvPr>
            <p:ph type="body" sz="quarter" idx="10"/>
          </p:nvPr>
        </p:nvSpPr>
        <p:spPr/>
        <p:txBody>
          <a:bodyPr/>
          <a:lstStyle/>
          <a:p>
            <a:r>
              <a:rPr lang="en-US" smtClean="0"/>
              <a:t>or just plain ol’ “huh, I-never-knew-about-that”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21" y="1042790"/>
            <a:ext cx="2624404" cy="18145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221" y="2911521"/>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many Free, 3rd-party Debugging Tools</a:t>
            </a:r>
            <a:endParaRPr lang="en-US" dirty="0"/>
          </a:p>
        </p:txBody>
      </p:sp>
      <p:sp>
        <p:nvSpPr>
          <p:cNvPr id="4" name="Content Placeholder 2"/>
          <p:cNvSpPr>
            <a:spLocks noGrp="1"/>
          </p:cNvSpPr>
          <p:nvPr>
            <p:ph idx="1"/>
          </p:nvPr>
        </p:nvSpPr>
        <p:spPr>
          <a:xfrm>
            <a:off x="454025" y="1194319"/>
            <a:ext cx="6323013" cy="3209406"/>
          </a:xfrm>
        </p:spPr>
        <p:txBody>
          <a:bodyPr/>
          <a:lstStyle/>
          <a:p>
            <a:r>
              <a:rPr lang="en-US" sz="2400" dirty="0" err="1" smtClean="0"/>
              <a:t>WinDebugLogging</a:t>
            </a:r>
            <a:endParaRPr lang="en-US" sz="2400" dirty="0" smtClean="0"/>
          </a:p>
          <a:p>
            <a:pPr lvl="1"/>
            <a:r>
              <a:rPr lang="en-US" sz="2000" dirty="0" smtClean="0"/>
              <a:t>Write debug strings to the Windows debug interface</a:t>
            </a:r>
          </a:p>
          <a:p>
            <a:pPr lvl="1"/>
            <a:endParaRPr lang="en-US" sz="2000" dirty="0" smtClean="0"/>
          </a:p>
          <a:p>
            <a:r>
              <a:rPr lang="en-US" sz="2200" dirty="0" smtClean="0"/>
              <a:t>Dr. Damien (</a:t>
            </a:r>
            <a:r>
              <a:rPr lang="en-US" sz="2200" dirty="0" err="1" smtClean="0"/>
              <a:t>DFGray</a:t>
            </a:r>
            <a:r>
              <a:rPr lang="en-US" sz="2200" dirty="0" smtClean="0"/>
              <a:t>), Nov-2008</a:t>
            </a:r>
          </a:p>
          <a:p>
            <a:pPr lvl="1"/>
            <a:r>
              <a:rPr lang="en-US" sz="2000" dirty="0" err="1" smtClean="0"/>
              <a:t>DebugView</a:t>
            </a:r>
            <a:r>
              <a:rPr lang="en-US" sz="2000" dirty="0" smtClean="0"/>
              <a:t> (from </a:t>
            </a:r>
            <a:r>
              <a:rPr lang="en-US" sz="2000" dirty="0" err="1" smtClean="0"/>
              <a:t>Sysinternals</a:t>
            </a:r>
            <a:r>
              <a:rPr lang="en-US" sz="2000" dirty="0" smtClean="0"/>
              <a:t> [Microsoft])</a:t>
            </a:r>
          </a:p>
          <a:p>
            <a:pPr lvl="1"/>
            <a:endParaRPr lang="en-US" sz="2000" dirty="0" smtClean="0"/>
          </a:p>
          <a:p>
            <a:r>
              <a:rPr lang="en-US" sz="2400" dirty="0" err="1" smtClean="0"/>
              <a:t>WinDebugLogProbe</a:t>
            </a:r>
            <a:endParaRPr lang="en-US" sz="2400" dirty="0" smtClean="0"/>
          </a:p>
          <a:p>
            <a:pPr lvl="1"/>
            <a:r>
              <a:rPr lang="en-US" sz="2000" dirty="0" smtClean="0"/>
              <a:t>Tim </a:t>
            </a:r>
            <a:r>
              <a:rPr lang="en-US" sz="2000" dirty="0" err="1" smtClean="0"/>
              <a:t>Vargo</a:t>
            </a:r>
            <a:endParaRPr lang="en-US" sz="2000" dirty="0"/>
          </a:p>
        </p:txBody>
      </p:sp>
      <p:sp>
        <p:nvSpPr>
          <p:cNvPr id="3" name="Text Placeholder 2"/>
          <p:cNvSpPr>
            <a:spLocks noGrp="1"/>
          </p:cNvSpPr>
          <p:nvPr>
            <p:ph type="body" sz="quarter" idx="10"/>
          </p:nvPr>
        </p:nvSpPr>
        <p:spPr/>
        <p:txBody>
          <a:bodyPr/>
          <a:lstStyle/>
          <a:p>
            <a:r>
              <a:rPr lang="en-US" dirty="0" smtClean="0"/>
              <a:t>These will retain information even if LabVIEW crashes!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758" y="1459753"/>
            <a:ext cx="725959" cy="393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867" y="2342081"/>
            <a:ext cx="704850" cy="7048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5867" y="3441357"/>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a:xfrm>
            <a:off x="454026" y="1398958"/>
            <a:ext cx="4070349" cy="2998671"/>
          </a:xfrm>
        </p:spPr>
        <p:txBody>
          <a:bodyPr/>
          <a:lstStyle/>
          <a:p>
            <a:r>
              <a:rPr lang="en-US" dirty="0" smtClean="0"/>
              <a:t>Event Inspector</a:t>
            </a:r>
          </a:p>
          <a:p>
            <a:pPr lvl="1"/>
            <a:r>
              <a:rPr lang="en-US" dirty="0" smtClean="0"/>
              <a:t>Introduced with LabVIEW 2013</a:t>
            </a:r>
          </a:p>
          <a:p>
            <a:pPr lvl="1"/>
            <a:r>
              <a:rPr lang="en-US" dirty="0" smtClean="0"/>
              <a:t>Added an ability to gain new understandings into the inner workings of our event structures</a:t>
            </a:r>
            <a:endParaRPr lang="en-US" dirty="0"/>
          </a:p>
        </p:txBody>
      </p:sp>
      <p:sp>
        <p:nvSpPr>
          <p:cNvPr id="7" name="Text Placeholder 6"/>
          <p:cNvSpPr>
            <a:spLocks noGrp="1"/>
          </p:cNvSpPr>
          <p:nvPr>
            <p:ph type="body" sz="quarter" idx="10"/>
          </p:nvPr>
        </p:nvSpPr>
        <p:spPr/>
        <p:txBody>
          <a:bodyPr/>
          <a:lstStyle/>
          <a:p>
            <a:r>
              <a:rPr lang="en-US" smtClean="0"/>
              <a:t>Built-in to LabVIEW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509" y="1508003"/>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a:xfrm>
            <a:off x="454025" y="1398958"/>
            <a:ext cx="5075238" cy="2998671"/>
          </a:xfrm>
        </p:spPr>
        <p:txBody>
          <a:bodyPr/>
          <a:lstStyle/>
          <a:p>
            <a:r>
              <a:rPr lang="en-US" dirty="0" smtClean="0"/>
              <a:t>VI Analyzer</a:t>
            </a:r>
          </a:p>
          <a:p>
            <a:pPr lvl="1"/>
            <a:r>
              <a:rPr lang="en-US" dirty="0" smtClean="0"/>
              <a:t>VI Analyzer does its job well, but it intends to perform a static analysis of VIs, not a dynamic analysis of code while running</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675" y="827837"/>
            <a:ext cx="3145188" cy="4006609"/>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p:txBody>
          <a:bodyPr/>
          <a:lstStyle/>
          <a:p>
            <a:r>
              <a:rPr lang="en-US" smtClean="0"/>
              <a:t>Desktop Execution Trace Toolkit (DETT)</a:t>
            </a:r>
          </a:p>
          <a:p>
            <a:pPr lvl="1"/>
            <a:r>
              <a:rPr lang="en-US" smtClean="0"/>
              <a:t>The DETT product is very good at what it was designed to do</a:t>
            </a:r>
          </a:p>
          <a:p>
            <a:pPr lvl="2"/>
            <a:r>
              <a:rPr lang="en-US" smtClean="0"/>
              <a:t>dynamic execution traces provide a fantastic wealth of evidence when event timing and/or sequence information is critical</a:t>
            </a:r>
          </a:p>
          <a:p>
            <a:pPr lvl="2"/>
            <a:r>
              <a:rPr lang="en-US" smtClean="0"/>
              <a:t>… but they don’t provide non-event related information</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smtClean="0"/>
              <a:t>LabVIEW Task Manager</a:t>
            </a:r>
            <a:endParaRPr lang="en-US" b="1" i="1" dirty="0"/>
          </a:p>
        </p:txBody>
      </p:sp>
      <p:sp>
        <p:nvSpPr>
          <p:cNvPr id="6" name="Content Placeholder 5"/>
          <p:cNvSpPr>
            <a:spLocks noGrp="1"/>
          </p:cNvSpPr>
          <p:nvPr>
            <p:ph idx="1"/>
          </p:nvPr>
        </p:nvSpPr>
        <p:spPr>
          <a:xfrm>
            <a:off x="454026" y="1926968"/>
            <a:ext cx="8229600" cy="2236953"/>
          </a:xfrm>
        </p:spPr>
        <p:txBody>
          <a:bodyPr/>
          <a:lstStyle/>
          <a:p>
            <a:r>
              <a:rPr lang="en-US" smtClean="0"/>
              <a:t>Providing a dynamic &amp; big-picture view of all VIs currently in memory</a:t>
            </a:r>
          </a:p>
          <a:p>
            <a:pPr lvl="1"/>
            <a:r>
              <a:rPr lang="en-US" smtClean="0"/>
              <a:t>by delivering new comprehensions into your running code</a:t>
            </a:r>
          </a:p>
          <a:p>
            <a:r>
              <a:rPr lang="en-US" smtClean="0"/>
              <a:t>Conquering those difficulties concerning reentrancy, clones, dynamic launching, finding &amp; aborting hung VIs, and other sticky complications</a:t>
            </a:r>
          </a:p>
          <a:p>
            <a:pPr lvl="1"/>
            <a:r>
              <a:rPr lang="en-US" smtClean="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smtClean="0">
                <a:solidFill>
                  <a:schemeClr val="bg2">
                    <a:lumMod val="25000"/>
                  </a:schemeClr>
                </a:solidFill>
              </a:rPr>
              <a:t>The </a:t>
            </a:r>
            <a:r>
              <a:rPr lang="en-US" sz="1700" b="1" i="1" dirty="0" smtClean="0">
                <a:solidFill>
                  <a:schemeClr val="bg2">
                    <a:lumMod val="25000"/>
                  </a:schemeClr>
                </a:solidFill>
              </a:rPr>
              <a:t>LabVIEW Task Manager</a:t>
            </a:r>
            <a:r>
              <a:rPr lang="en-US" sz="1700" b="1" dirty="0" smtClean="0">
                <a:solidFill>
                  <a:schemeClr val="bg2">
                    <a:lumMod val="25000"/>
                  </a:schemeClr>
                </a:solidFill>
              </a:rPr>
              <a:t> seeks to be that missing unified debugging tool</a:t>
            </a:r>
            <a:endParaRPr lang="en-US" sz="1700" b="1" dirty="0">
              <a:solidFill>
                <a:schemeClr val="bg2">
                  <a:lumMod val="25000"/>
                </a:schemeClr>
              </a:solidFill>
            </a:endParaRP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a:t>
            </a:r>
            <a:r>
              <a:rPr lang="en-US" b="1" dirty="0" smtClean="0">
                <a:solidFill>
                  <a:srgbClr val="2E74B5"/>
                </a:solidFill>
                <a:ea typeface="Times New Roman" panose="02020603050405020304" pitchFamily="18" charset="0"/>
                <a:cs typeface="Times New Roman" panose="02020603050405020304" pitchFamily="18" charset="0"/>
              </a:rPr>
              <a:t> </a:t>
            </a:r>
            <a:r>
              <a:rPr lang="en-US" dirty="0"/>
              <a:t>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smtClean="0"/>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mtClean="0">
                <a:latin typeface="Calibri" panose="020F0502020204030204" pitchFamily="34" charset="0"/>
                <a:ea typeface="Calibri" panose="020F0502020204030204" pitchFamily="34" charset="0"/>
                <a:cs typeface="Times New Roman" panose="02020603050405020304" pitchFamily="18" charset="0"/>
              </a:rPr>
              <a:t>The </a:t>
            </a:r>
            <a:r>
              <a:rPr lang="en-US" i="1" smtClean="0">
                <a:latin typeface="Calibri" panose="020F0502020204030204" pitchFamily="34" charset="0"/>
                <a:ea typeface="Calibri" panose="020F0502020204030204" pitchFamily="34" charset="0"/>
                <a:cs typeface="Times New Roman" panose="02020603050405020304" pitchFamily="18" charset="0"/>
              </a:rPr>
              <a:t>LabVIEW Task Manager (LVTM) </a:t>
            </a:r>
            <a:r>
              <a:rPr lang="en-US" smtClean="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5">
              <a:extLst>
                <a:ext uri="{28A0092B-C50C-407E-A947-70E740481C1C}">
                  <a14:useLocalDpi xmlns:a14="http://schemas.microsoft.com/office/drawing/2010/main" val="0"/>
                </a:ext>
              </a:extLst>
            </a:blip>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Helper Functions</a:t>
            </a:r>
          </a:p>
        </p:txBody>
      </p:sp>
      <p:pic>
        <p:nvPicPr>
          <p:cNvPr id="2" name="Content Placeholder 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a:t>
            </a:r>
            <a:r>
              <a:rPr lang="en-US" sz="1100" dirty="0" err="1">
                <a:latin typeface="Courier New" panose="02070309020205020404" pitchFamily="49" charset="0"/>
                <a:cs typeface="Courier New" panose="02070309020205020404" pitchFamily="49" charset="0"/>
              </a:rPr>
              <a:t>VIs_LVTM</a:t>
            </a:r>
            <a:r>
              <a:rPr lang="en-US" sz="1100" dirty="0">
                <a:latin typeface="Courier New" panose="02070309020205020404" pitchFamily="49" charset="0"/>
                <a:cs typeface="Courier New" panose="02070309020205020404" pitchFamily="49" charset="0"/>
              </a:rPr>
              <a:t>\Parallel VIs Launcher.vi</a:t>
            </a:r>
          </a:p>
          <a:p>
            <a:pPr marL="742924" lvl="1" indent="-285750">
              <a:buFont typeface="Arial" panose="020B0604020202020204" pitchFamily="34" charset="0"/>
              <a:buChar char="•"/>
            </a:pPr>
            <a:r>
              <a:rPr lang="en-US" sz="1200" dirty="0"/>
              <a:t>Demonstrate normal VI –vs- different kinds of clone VIs</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293842" y="1122355"/>
            <a:ext cx="6480535" cy="3544888"/>
          </a:xfrm>
        </p:spPr>
      </p:pic>
      <p:sp>
        <p:nvSpPr>
          <p:cNvPr id="15" name="Text Placeholder 14"/>
          <p:cNvSpPr>
            <a:spLocks noGrp="1"/>
          </p:cNvSpPr>
          <p:nvPr>
            <p:ph type="body" sz="quarter" idx="10"/>
          </p:nvPr>
        </p:nvSpPr>
        <p:spPr/>
        <p:txBody>
          <a:bodyPr/>
          <a:lstStyle/>
          <a:p>
            <a:r>
              <a:rPr lang="en-US" dirty="0" smtClean="0"/>
              <a:t>Nicely laid out block diagrams, happily flowing data and messages, …</a:t>
            </a:r>
            <a:endParaRPr lang="en-US" dirty="0"/>
          </a:p>
        </p:txBody>
      </p:sp>
    </p:spTree>
    <p:extLst>
      <p:ext uri="{BB962C8B-B14F-4D97-AF65-F5344CB8AC3E}">
        <p14:creationId xmlns:p14="http://schemas.microsoft.com/office/powerpoint/2010/main" val="549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ut There Are Visuals That Make Our Faces </a:t>
            </a:r>
            <a:r>
              <a:rPr lang="en-US" dirty="0"/>
              <a:t>C</a:t>
            </a:r>
            <a:r>
              <a:rPr lang="en-US" dirty="0" smtClean="0"/>
              <a:t>ringe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273" y="1367621"/>
            <a:ext cx="4029104" cy="2862283"/>
          </a:xfrm>
        </p:spPr>
      </p:pic>
      <p:sp>
        <p:nvSpPr>
          <p:cNvPr id="4" name="Text Placeholder 3"/>
          <p:cNvSpPr>
            <a:spLocks noGrp="1"/>
          </p:cNvSpPr>
          <p:nvPr>
            <p:ph type="body" sz="quarter" idx="10"/>
          </p:nvPr>
        </p:nvSpPr>
        <p:spPr/>
        <p:txBody>
          <a:bodyPr/>
          <a:lstStyle/>
          <a:p>
            <a:r>
              <a:rPr lang="en-US" dirty="0"/>
              <a:t> … and our sphincters tighten</a:t>
            </a:r>
          </a:p>
        </p:txBody>
      </p:sp>
      <p:sp>
        <p:nvSpPr>
          <p:cNvPr id="10" name="TextBox 9"/>
          <p:cNvSpPr txBox="1"/>
          <p:nvPr/>
        </p:nvSpPr>
        <p:spPr>
          <a:xfrm>
            <a:off x="5959784" y="2930991"/>
            <a:ext cx="2638003" cy="1077218"/>
          </a:xfrm>
          <a:prstGeom prst="rect">
            <a:avLst/>
          </a:prstGeom>
          <a:solidFill>
            <a:schemeClr val="accent1">
              <a:lumMod val="20000"/>
              <a:lumOff val="80000"/>
            </a:schemeClr>
          </a:solidFill>
        </p:spPr>
        <p:txBody>
          <a:bodyPr wrap="square" lIns="0" rIns="0" rtlCol="0">
            <a:spAutoFit/>
          </a:bodyPr>
          <a:lstStyle/>
          <a:p>
            <a:r>
              <a:rPr lang="en-US" sz="1600" b="1" dirty="0"/>
              <a:t>WHAT?!</a:t>
            </a:r>
            <a:r>
              <a:rPr lang="en-US" sz="1600" dirty="0"/>
              <a:t>  </a:t>
            </a:r>
            <a:endParaRPr lang="en-US" sz="1600" dirty="0" smtClean="0"/>
          </a:p>
          <a:p>
            <a:r>
              <a:rPr lang="en-US" sz="1600" dirty="0" smtClean="0"/>
              <a:t>There </a:t>
            </a:r>
            <a:r>
              <a:rPr lang="en-US" sz="1600" dirty="0"/>
              <a:t>are still VIs running?!</a:t>
            </a:r>
            <a:br>
              <a:rPr lang="en-US" sz="1600" dirty="0"/>
            </a:br>
            <a:r>
              <a:rPr lang="en-US" sz="1600" dirty="0"/>
              <a:t>Which ones</a:t>
            </a:r>
            <a:r>
              <a:rPr lang="en-US" sz="1600" dirty="0" smtClean="0"/>
              <a:t>?!</a:t>
            </a:r>
          </a:p>
          <a:p>
            <a:r>
              <a:rPr lang="en-US" sz="1600" dirty="0" smtClean="0"/>
              <a:t>I thought, I got ‘</a:t>
            </a:r>
            <a:r>
              <a:rPr lang="en-US" sz="1600" dirty="0" err="1" smtClean="0"/>
              <a:t>em</a:t>
            </a:r>
            <a:r>
              <a:rPr lang="en-US" sz="1600" dirty="0" smtClean="0"/>
              <a:t> all </a:t>
            </a:r>
            <a:r>
              <a:rPr lang="en-US" sz="1600" dirty="0" smtClean="0">
                <a:sym typeface="Wingdings" panose="05000000000000000000" pitchFamily="2" charset="2"/>
              </a:rPr>
              <a:t></a:t>
            </a:r>
            <a:endParaRPr lang="en-US" sz="1600" dirty="0"/>
          </a:p>
        </p:txBody>
      </p:sp>
    </p:spTree>
    <p:extLst>
      <p:ext uri="{BB962C8B-B14F-4D97-AF65-F5344CB8AC3E}">
        <p14:creationId xmlns:p14="http://schemas.microsoft.com/office/powerpoint/2010/main" val="2795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And then there is the stale·mate</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700" y="1412880"/>
            <a:ext cx="2996249" cy="3209925"/>
          </a:xfrm>
        </p:spPr>
      </p:pic>
      <p:sp>
        <p:nvSpPr>
          <p:cNvPr id="4" name="Text Placeholder 3"/>
          <p:cNvSpPr>
            <a:spLocks noGrp="1"/>
          </p:cNvSpPr>
          <p:nvPr>
            <p:ph type="body" sz="quarter" idx="10"/>
          </p:nvPr>
        </p:nvSpPr>
        <p:spPr>
          <a:xfrm>
            <a:off x="454026" y="749995"/>
            <a:ext cx="8229600" cy="631778"/>
          </a:xfrm>
        </p:spPr>
        <p:txBody>
          <a:bodyPr/>
          <a:lstStyle/>
          <a:p>
            <a:r>
              <a:rPr lang="en-US" dirty="0" smtClean="0"/>
              <a:t>/ˈ</a:t>
            </a:r>
            <a:r>
              <a:rPr lang="en-US" dirty="0" err="1" smtClean="0"/>
              <a:t>stālˌmāt</a:t>
            </a:r>
            <a:r>
              <a:rPr lang="en-US" dirty="0" smtClean="0"/>
              <a:t>/, noun, a position counting as a draw, in which a player is not in check but cannot move except into check.</a:t>
            </a:r>
            <a:endParaRPr lang="en-US" dirty="0"/>
          </a:p>
        </p:txBody>
      </p:sp>
      <p:sp>
        <p:nvSpPr>
          <p:cNvPr id="11" name="TextBox 10"/>
          <p:cNvSpPr txBox="1"/>
          <p:nvPr/>
        </p:nvSpPr>
        <p:spPr>
          <a:xfrm>
            <a:off x="5492547" y="3729738"/>
            <a:ext cx="3414936" cy="830997"/>
          </a:xfrm>
          <a:prstGeom prst="rect">
            <a:avLst/>
          </a:prstGeom>
          <a:solidFill>
            <a:schemeClr val="accent1">
              <a:lumMod val="20000"/>
              <a:lumOff val="80000"/>
            </a:schemeClr>
          </a:solidFill>
        </p:spPr>
        <p:txBody>
          <a:bodyPr wrap="square" lIns="0" rIns="0" rtlCol="0">
            <a:spAutoFit/>
          </a:bodyPr>
          <a:lstStyle/>
          <a:p>
            <a:r>
              <a:rPr lang="en-US" sz="1600" dirty="0"/>
              <a:t>&lt;sigh&gt; I guess the only way out of this stalemate is to kill LabVIEW – </a:t>
            </a:r>
            <a:r>
              <a:rPr lang="en-US" sz="1600" b="1" dirty="0"/>
              <a:t>but I have unsaved VIs!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561" y="2318055"/>
            <a:ext cx="1771388" cy="1179823"/>
          </a:xfrm>
          <a:prstGeom prst="rect">
            <a:avLst/>
          </a:prstGeom>
        </p:spPr>
      </p:pic>
      <p:sp>
        <p:nvSpPr>
          <p:cNvPr id="6" name="TextBox 5"/>
          <p:cNvSpPr txBox="1"/>
          <p:nvPr/>
        </p:nvSpPr>
        <p:spPr>
          <a:xfrm>
            <a:off x="6324614" y="2759442"/>
            <a:ext cx="1184980" cy="646331"/>
          </a:xfrm>
          <a:prstGeom prst="rect">
            <a:avLst/>
          </a:prstGeom>
          <a:solidFill>
            <a:srgbClr val="FFFFB2"/>
          </a:solidFill>
          <a:ln>
            <a:solidFill>
              <a:schemeClr val="tx2"/>
            </a:solidFill>
          </a:ln>
        </p:spPr>
        <p:txBody>
          <a:bodyPr wrap="square" lIns="0" rIns="0" rtlCol="0">
            <a:spAutoFit/>
          </a:bodyPr>
          <a:lstStyle/>
          <a:p>
            <a:r>
              <a:rPr lang="en-US" sz="1200" dirty="0" smtClean="0"/>
              <a:t> These </a:t>
            </a:r>
            <a:r>
              <a:rPr lang="en-US" sz="1200" dirty="0"/>
              <a:t>buttons </a:t>
            </a:r>
            <a:r>
              <a:rPr lang="en-US" sz="1200" dirty="0" smtClean="0"/>
              <a:t> </a:t>
            </a:r>
          </a:p>
          <a:p>
            <a:r>
              <a:rPr lang="en-US" sz="1200" dirty="0"/>
              <a:t> </a:t>
            </a:r>
            <a:r>
              <a:rPr lang="en-US" sz="1200" dirty="0" smtClean="0"/>
              <a:t>laugh </a:t>
            </a:r>
            <a:r>
              <a:rPr lang="en-US" sz="1200" dirty="0"/>
              <a:t>at you </a:t>
            </a:r>
            <a:endParaRPr lang="en-US" sz="1200" dirty="0" smtClean="0"/>
          </a:p>
          <a:p>
            <a:r>
              <a:rPr lang="en-US" sz="1200" dirty="0"/>
              <a:t> </a:t>
            </a:r>
            <a:r>
              <a:rPr lang="en-US" sz="1200" dirty="0" smtClean="0"/>
              <a:t>when </a:t>
            </a:r>
            <a:r>
              <a:rPr lang="en-US" sz="1200" dirty="0"/>
              <a:t>clicked</a:t>
            </a:r>
          </a:p>
        </p:txBody>
      </p:sp>
      <p:cxnSp>
        <p:nvCxnSpPr>
          <p:cNvPr id="17" name="Straight Arrow Connector 16"/>
          <p:cNvCxnSpPr>
            <a:stCxn id="6" idx="1"/>
          </p:cNvCxnSpPr>
          <p:nvPr/>
        </p:nvCxnSpPr>
        <p:spPr>
          <a:xfrm flipH="1">
            <a:off x="5575598" y="3082608"/>
            <a:ext cx="749016" cy="260293"/>
          </a:xfrm>
          <a:prstGeom prst="straightConnector1">
            <a:avLst/>
          </a:prstGeom>
          <a:ln w="12700">
            <a:solidFill>
              <a:schemeClr val="bg2">
                <a:lumMod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8562</TotalTime>
  <Words>2072</Words>
  <Application>Microsoft Office PowerPoint</Application>
  <PresentationFormat>On-screen Show (16:9)</PresentationFormat>
  <Paragraphs>333</Paragraphs>
  <Slides>43</Slides>
  <Notes>26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Bodoni MT</vt:lpstr>
      <vt:lpstr>Calibri</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As LabVIEW enthusiasts, we all love visuals</vt:lpstr>
      <vt:lpstr>But There Are Visuals That Make Our Faces Cringe</vt:lpstr>
      <vt:lpstr>And then there is the stale·mate</vt:lpstr>
      <vt:lpstr>Random VIs Throwing Random Errors</vt:lpstr>
      <vt:lpstr>Tried &amp; True, Conventional Debugging Tools</vt:lpstr>
      <vt:lpstr>Probes !!!</vt:lpstr>
      <vt:lpstr>Tried &amp; True, Conventional Debugging Tools</vt:lpstr>
      <vt:lpstr>Often forgotten, overlooked</vt:lpstr>
      <vt:lpstr>There are many Free, 3rd-party Debugging Tools</vt:lpstr>
      <vt:lpstr>More NI debugging tools</vt:lpstr>
      <vt:lpstr>More NI debugging tools</vt:lpstr>
      <vt:lpstr>More NI debugging tools</vt:lpstr>
      <vt:lpstr>Some impediments to advanced troubleshooting …</vt:lpstr>
      <vt:lpstr>Some impediments to advanced troubleshooting …</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Ravi Beniwal</cp:lastModifiedBy>
  <cp:revision>299</cp:revision>
  <dcterms:created xsi:type="dcterms:W3CDTF">2017-01-30T19:54:50Z</dcterms:created>
  <dcterms:modified xsi:type="dcterms:W3CDTF">2017-05-22T15:52:14Z</dcterms:modified>
</cp:coreProperties>
</file>